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9"/>
  </p:notesMasterIdLst>
  <p:sldIdLst>
    <p:sldId id="256" r:id="rId6"/>
    <p:sldId id="276" r:id="rId7"/>
    <p:sldId id="257" r:id="rId8"/>
    <p:sldId id="258" r:id="rId9"/>
    <p:sldId id="259" r:id="rId10"/>
    <p:sldId id="261" r:id="rId11"/>
    <p:sldId id="263" r:id="rId12"/>
    <p:sldId id="264" r:id="rId13"/>
    <p:sldId id="265" r:id="rId14"/>
    <p:sldId id="266" r:id="rId15"/>
    <p:sldId id="281" r:id="rId16"/>
    <p:sldId id="285" r:id="rId17"/>
    <p:sldId id="268" r:id="rId18"/>
    <p:sldId id="270" r:id="rId19"/>
    <p:sldId id="269" r:id="rId20"/>
    <p:sldId id="287" r:id="rId21"/>
    <p:sldId id="288" r:id="rId22"/>
    <p:sldId id="289" r:id="rId23"/>
    <p:sldId id="272" r:id="rId24"/>
    <p:sldId id="277" r:id="rId25"/>
    <p:sldId id="274" r:id="rId26"/>
    <p:sldId id="278" r:id="rId27"/>
    <p:sldId id="29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AF93F4F-07EE-4BAB-8382-52E6A6005655}">
          <p14:sldIdLst>
            <p14:sldId id="256"/>
            <p14:sldId id="276"/>
            <p14:sldId id="257"/>
            <p14:sldId id="258"/>
            <p14:sldId id="259"/>
            <p14:sldId id="261"/>
            <p14:sldId id="263"/>
            <p14:sldId id="264"/>
            <p14:sldId id="265"/>
            <p14:sldId id="266"/>
            <p14:sldId id="281"/>
            <p14:sldId id="285"/>
            <p14:sldId id="268"/>
            <p14:sldId id="270"/>
            <p14:sldId id="269"/>
            <p14:sldId id="287"/>
            <p14:sldId id="288"/>
            <p14:sldId id="289"/>
            <p14:sldId id="272"/>
            <p14:sldId id="277"/>
            <p14:sldId id="274"/>
            <p14:sldId id="278"/>
            <p14:sldId id="290"/>
          </p14:sldIdLst>
        </p14:section>
        <p14:section name="Section sans titre" id="{98A48132-79C4-4368-B560-26251532CE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23" autoAdjust="0"/>
  </p:normalViewPr>
  <p:slideViewPr>
    <p:cSldViewPr snapToGrid="0">
      <p:cViewPr varScale="1">
        <p:scale>
          <a:sx n="52" d="100"/>
          <a:sy n="52" d="100"/>
        </p:scale>
        <p:origin x="139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9754742-2C21-45D4-8F40-F4357070260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25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fr-FR" sz="1200" b="0" strike="noStrike" spc="-1" dirty="0"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87082FE-976B-4C24-ADFD-CCC83BDC5303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98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 dirty="0"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8739463-81EA-4B1B-A2F2-7A8407BCD68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26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0438CE6-DF4E-46D7-B345-14F917B66E58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526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endParaRPr lang="fr-FR" sz="1200" b="0" strike="noStrike" spc="-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9754742-2C21-45D4-8F40-F4357070260D}" type="slidenum">
              <a:rPr lang="fr-FR" sz="1400" b="0" strike="noStrike" spc="-1" smtClean="0">
                <a:latin typeface="Times New Roman"/>
              </a:rPr>
              <a:t>23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67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9754742-2C21-45D4-8F40-F4357070260D}" type="slidenum">
              <a:rPr lang="fr-FR" sz="1400" b="0" strike="noStrike" spc="-1" smtClean="0">
                <a:latin typeface="Times New Roman"/>
              </a:rPr>
              <a:t>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14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9754742-2C21-45D4-8F40-F4357070260D}" type="slidenum">
              <a:rPr lang="fr-FR" sz="1400" b="0" strike="noStrike" spc="-1" smtClean="0">
                <a:latin typeface="Times New Roman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12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9754742-2C21-45D4-8F40-F4357070260D}" type="slidenum">
              <a:rPr lang="fr-FR" sz="1400" b="0" strike="noStrike" spc="-1" smtClean="0">
                <a:latin typeface="Times New Roman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100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E0018D0-4D02-4C9C-8927-E44172285809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35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7DBBC8A-16F7-4A14-B39E-A2D9C3974527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720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074DF3F-ACEC-4F59-AF4B-C78B32212E0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40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FEB07A1-717A-4A43-A712-8AADDD68AFA1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67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E731B36-C94D-46F3-884A-C7EA68D8C40E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07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>
                <a:solidFill>
                  <a:srgbClr val="8B8B8B"/>
                </a:solidFill>
                <a:latin typeface="Calibri"/>
              </a:rPr>
              <a:t>Modifiez les styles du texte du masque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4AF7694-14A6-4A7F-91BF-88CBBB7A0FCC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15/05/2020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64B65A-690E-4195-AC53-38B744ED25F8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1F21BFC-F45E-4CFF-B79B-75092AB8E52A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15/05/2020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80EA66F-B23D-45C8-A7E8-408C49638970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96C8781-6753-4FEA-9056-2976DE4F1D58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15/05/2020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AD84FD-5A04-4948-AF45-C748BB32F04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F181C06-CBB3-4D5C-9B80-216390ADE17F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15/05/2020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A88FFA0-646F-4BAF-A11D-56BE56C39E1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20C28BB-03D0-4899-A9E4-B26E1D49A18A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15/05/2020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3DC169A-A386-4852-9CCE-EE2D96B36DCD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2"/>
          <p:cNvSpPr txBox="1"/>
          <p:nvPr/>
        </p:nvSpPr>
        <p:spPr>
          <a:xfrm>
            <a:off x="2099760" y="5911920"/>
            <a:ext cx="10092240" cy="946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8B8B8B"/>
                </a:solidFill>
                <a:latin typeface="Calibri"/>
              </a:rPr>
              <a:t>Mission de Promotion de la Santé en Faveur des Elèves du Bas-Rhin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8B8B8B"/>
                </a:solidFill>
                <a:latin typeface="Calibri"/>
              </a:rPr>
              <a:t>Mai 2020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Espace réservé du contenu 3"/>
          <p:cNvPicPr/>
          <p:nvPr/>
        </p:nvPicPr>
        <p:blipFill>
          <a:blip r:embed="rId3"/>
          <a:stretch/>
        </p:blipFill>
        <p:spPr>
          <a:xfrm>
            <a:off x="2615760" y="1049040"/>
            <a:ext cx="7248240" cy="435096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3579" y="0"/>
            <a:ext cx="6532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 gestes barrière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 5"/>
          <p:cNvPicPr/>
          <p:nvPr/>
        </p:nvPicPr>
        <p:blipFill>
          <a:blip r:embed="rId2"/>
          <a:stretch/>
        </p:blipFill>
        <p:spPr>
          <a:xfrm>
            <a:off x="3253702" y="0"/>
            <a:ext cx="5125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1.jpeg"/>
          <p:cNvPicPr/>
          <p:nvPr/>
        </p:nvPicPr>
        <p:blipFill>
          <a:blip r:embed="rId2"/>
          <a:stretch/>
        </p:blipFill>
        <p:spPr>
          <a:xfrm>
            <a:off x="3166038" y="59040"/>
            <a:ext cx="5375880" cy="679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38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 2"/>
          <p:cNvPicPr/>
          <p:nvPr/>
        </p:nvPicPr>
        <p:blipFill>
          <a:blip r:embed="rId2"/>
          <a:stretch/>
        </p:blipFill>
        <p:spPr>
          <a:xfrm>
            <a:off x="6667280" y="100247"/>
            <a:ext cx="5225400" cy="6857640"/>
          </a:xfrm>
          <a:prstGeom prst="rect">
            <a:avLst/>
          </a:prstGeom>
          <a:ln>
            <a:noFill/>
          </a:ln>
        </p:spPr>
      </p:pic>
      <p:sp>
        <p:nvSpPr>
          <p:cNvPr id="285" name="TextShape 1"/>
          <p:cNvSpPr txBox="1"/>
          <p:nvPr/>
        </p:nvSpPr>
        <p:spPr>
          <a:xfrm>
            <a:off x="313898" y="1201003"/>
            <a:ext cx="6114197" cy="48040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Calibri Light"/>
              </a:rPr>
              <a:t>Privilégier le lavage des mains à l’eau et au savon surtout si elles sont visuellement sales</a:t>
            </a:r>
          </a:p>
          <a:p>
            <a:pPr>
              <a:lnSpc>
                <a:spcPct val="90000"/>
              </a:lnSpc>
            </a:pPr>
            <a:endParaRPr lang="fr-FR" sz="2000" b="1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fr-FR" sz="2000" b="1" spc="-1" dirty="0">
                <a:solidFill>
                  <a:srgbClr val="000000"/>
                </a:solidFill>
                <a:latin typeface="Calibri Light"/>
              </a:rPr>
              <a:t>En l’absence de point d’eau, lavage par friction avec une solution hydroalcoolique ( durée 20 à 30 secondes)</a:t>
            </a:r>
            <a:endParaRPr lang="fr-FR" sz="20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1685160" y="4820040"/>
            <a:ext cx="3892320" cy="1048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9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5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Les contacts indirects</a:t>
            </a:r>
            <a:endParaRPr lang="fr-FR" sz="4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761999" y="1690200"/>
            <a:ext cx="9661997" cy="4485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500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surfaces fréquemment touchées avec les mains sont plus susceptibles d'être contaminées (tables, interrupteurs, mains courantes, poignées de porte, de robinet, d’armoires, boutons d'ascenseurs, appareils électroniques…)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échanges manuels de ballons, jouets, crayons, etc. doivent être évités ou accompagnés de modalités de désinfection après chaque utilisation. 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 transfert d’objets ou de matériel entre le domicile et l’école doit être limité au strict nécessaire.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		  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fr-FR" sz="3500" b="1" strike="noStrike" spc="-1" dirty="0">
                <a:solidFill>
                  <a:srgbClr val="0070C0"/>
                </a:solidFill>
                <a:latin typeface="Calibri"/>
              </a:rPr>
              <a:t>évitez de vous toucher les yeux, le nez ou la 			bouche sans vous être d'abord lavé les mains</a:t>
            </a:r>
            <a:endParaRPr lang="fr-FR" sz="3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3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499384" y="5428548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077" y="0"/>
            <a:ext cx="1691923" cy="68399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Masques et protection     </a:t>
            </a:r>
            <a:endParaRPr lang="fr-FR" sz="4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94" name="Espace réservé du contenu 3"/>
          <p:cNvPicPr/>
          <p:nvPr/>
        </p:nvPicPr>
        <p:blipFill>
          <a:blip r:embed="rId3"/>
          <a:stretch/>
        </p:blipFill>
        <p:spPr>
          <a:xfrm>
            <a:off x="1330036" y="1690559"/>
            <a:ext cx="9684328" cy="48487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3568500" y="228780"/>
            <a:ext cx="5054400" cy="793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Le port du masque</a:t>
            </a:r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838080" y="1300680"/>
            <a:ext cx="10515240" cy="5556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Pour les personnels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latin typeface="Calibri"/>
              </a:rPr>
              <a:t>Le port d’un masque « grand public » est obligatoire </a:t>
            </a:r>
            <a:r>
              <a:rPr lang="fr-FR" sz="2800" b="0" strike="noStrike" spc="-1" dirty="0" smtClean="0">
                <a:latin typeface="Calibri"/>
              </a:rPr>
              <a:t>en </a:t>
            </a:r>
            <a:r>
              <a:rPr lang="fr-FR" sz="2800" b="0" strike="noStrike" spc="-1" dirty="0" smtClean="0">
                <a:latin typeface="Calibri"/>
              </a:rPr>
              <a:t>présence </a:t>
            </a:r>
            <a:r>
              <a:rPr lang="fr-FR" sz="2800" b="0" strike="noStrike" spc="-1" dirty="0" smtClean="0">
                <a:latin typeface="Calibri"/>
              </a:rPr>
              <a:t>d’élèves et dans </a:t>
            </a:r>
            <a:r>
              <a:rPr lang="fr-FR" sz="2800" b="0" strike="noStrike" spc="-1" dirty="0">
                <a:latin typeface="Calibri"/>
              </a:rPr>
              <a:t>toutes les situations où </a:t>
            </a:r>
            <a:r>
              <a:rPr lang="fr-FR" sz="2800" b="0" strike="noStrike" spc="-1" dirty="0" smtClean="0">
                <a:latin typeface="Calibri"/>
              </a:rPr>
              <a:t>le respect de la distanciation n’est pas garanti. C’est notamment le cas dans les salles de classe, pendant la circulation  au sein de l’école et pendant la récréation. </a:t>
            </a:r>
            <a:r>
              <a:rPr lang="fr-FR" sz="2800" b="0" strike="noStrike" spc="-1" dirty="0">
                <a:latin typeface="Calibri"/>
              </a:rPr>
              <a:t>Il est recommandé dans toutes les autres situations. 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Pour les élèves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Pour les élèves des écoles maternelles le port de masque est à proscrire.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Pour les élèves des écoles élémentaires, le port du masque n’est pas </a:t>
            </a:r>
            <a:r>
              <a:rPr lang="fr-FR" sz="2800" b="0" strike="noStrike" spc="-1" dirty="0" smtClean="0">
                <a:latin typeface="Calibri"/>
              </a:rPr>
              <a:t>recommandé mais des masques sont </a:t>
            </a:r>
            <a:r>
              <a:rPr lang="fr-FR" sz="2800" b="0" strike="noStrike" spc="-1" dirty="0" smtClean="0">
                <a:latin typeface="Calibri"/>
              </a:rPr>
              <a:t>à </a:t>
            </a:r>
            <a:r>
              <a:rPr lang="fr-FR" sz="2800" b="0" strike="noStrike" spc="-1" dirty="0" smtClean="0">
                <a:latin typeface="Calibri"/>
              </a:rPr>
              <a:t>disposition pour équiper les élèves présentant des symptômes dans l’attente de leur départ de </a:t>
            </a:r>
            <a:r>
              <a:rPr lang="fr-FR" sz="2800" b="0" strike="noStrike" spc="-1" dirty="0" smtClean="0">
                <a:latin typeface="Calibri"/>
              </a:rPr>
              <a:t>l’école.</a:t>
            </a:r>
            <a:endParaRPr lang="fr-FR" sz="2800" b="0" strike="noStrike" spc="-1" dirty="0" smtClean="0"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</a:rPr>
              <a:t>L’avis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du médecin référent déterminera les conditions du port du masque pour les élèves présentant des pathologies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endParaRPr lang="fr-FR" sz="2800" b="0" strike="noStrike" spc="-1" dirty="0">
              <a:solidFill>
                <a:srgbClr val="FF66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2" name="Image 3"/>
          <p:cNvPicPr/>
          <p:nvPr/>
        </p:nvPicPr>
        <p:blipFill>
          <a:blip r:embed="rId3"/>
          <a:stretch/>
        </p:blipFill>
        <p:spPr>
          <a:xfrm>
            <a:off x="9796865" y="228780"/>
            <a:ext cx="1415880" cy="141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1" y="960896"/>
            <a:ext cx="10019721" cy="49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719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2" y="1659946"/>
            <a:ext cx="9605787" cy="28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718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87" y="635431"/>
            <a:ext cx="10657070" cy="5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0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 1"/>
          <p:cNvPicPr/>
          <p:nvPr/>
        </p:nvPicPr>
        <p:blipFill>
          <a:blip r:embed="rId3"/>
          <a:stretch/>
        </p:blipFill>
        <p:spPr>
          <a:xfrm>
            <a:off x="651600" y="775855"/>
            <a:ext cx="10875382" cy="2998745"/>
          </a:xfrm>
          <a:prstGeom prst="rect">
            <a:avLst/>
          </a:prstGeom>
          <a:ln>
            <a:noFill/>
          </a:ln>
        </p:spPr>
      </p:pic>
      <p:sp>
        <p:nvSpPr>
          <p:cNvPr id="297" name="TextShape 1"/>
          <p:cNvSpPr txBox="1"/>
          <p:nvPr/>
        </p:nvSpPr>
        <p:spPr>
          <a:xfrm>
            <a:off x="2563091" y="4803840"/>
            <a:ext cx="8790589" cy="1377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500" lnSpcReduction="20000"/>
          </a:bodyPr>
          <a:lstStyle/>
          <a:p>
            <a:pPr algn="just"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70C0"/>
                </a:solidFill>
                <a:latin typeface="Calibri Light"/>
              </a:rPr>
              <a:t>Le port du masque complète les gestes barrière mais ne les remplace pas</a:t>
            </a:r>
            <a:r>
              <a:rPr b="1" dirty="0"/>
              <a:t/>
            </a:r>
            <a:br>
              <a:rPr b="1" dirty="0"/>
            </a:br>
            <a:endParaRPr lang="fr-F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651600" y="50083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880" y="624924"/>
            <a:ext cx="9143640" cy="1313058"/>
          </a:xfrm>
        </p:spPr>
        <p:txBody>
          <a:bodyPr/>
          <a:lstStyle/>
          <a:p>
            <a:r>
              <a:rPr lang="fr-FR" sz="3600" dirty="0">
                <a:solidFill>
                  <a:srgbClr val="E1000F"/>
                </a:solidFill>
              </a:rPr>
              <a:t>Les 5 fondamentaux du protocole sanitaire :</a:t>
            </a:r>
            <a:br>
              <a:rPr lang="fr-FR" sz="3600" dirty="0">
                <a:solidFill>
                  <a:srgbClr val="E1000F"/>
                </a:solidFill>
              </a:rPr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95786" y="1591190"/>
            <a:ext cx="11186134" cy="5041380"/>
          </a:xfrm>
        </p:spPr>
        <p:txBody>
          <a:bodyPr/>
          <a:lstStyle/>
          <a:p>
            <a:pPr lvl="1" algn="ctr">
              <a:lnSpc>
                <a:spcPct val="150000"/>
              </a:lnSpc>
            </a:pPr>
            <a:r>
              <a:rPr lang="fr-FR" sz="3200" b="1" dirty="0">
                <a:solidFill>
                  <a:srgbClr val="000091"/>
                </a:solidFill>
              </a:rPr>
              <a:t> Le maintien de la distanciation physique </a:t>
            </a:r>
          </a:p>
          <a:p>
            <a:pPr lvl="1" algn="ctr">
              <a:lnSpc>
                <a:spcPct val="150000"/>
              </a:lnSpc>
            </a:pPr>
            <a:r>
              <a:rPr lang="fr-FR" sz="3200" b="1" dirty="0">
                <a:solidFill>
                  <a:srgbClr val="000091"/>
                </a:solidFill>
              </a:rPr>
              <a:t> L’application des gestes barrière </a:t>
            </a:r>
          </a:p>
          <a:p>
            <a:pPr lvl="1" algn="ctr">
              <a:lnSpc>
                <a:spcPct val="150000"/>
              </a:lnSpc>
            </a:pPr>
            <a:r>
              <a:rPr lang="fr-FR" sz="3200" b="1" dirty="0">
                <a:solidFill>
                  <a:srgbClr val="000091"/>
                </a:solidFill>
              </a:rPr>
              <a:t> La limitation du brassage des élèves </a:t>
            </a:r>
          </a:p>
          <a:p>
            <a:pPr lvl="1" algn="ctr">
              <a:lnSpc>
                <a:spcPct val="150000"/>
              </a:lnSpc>
            </a:pPr>
            <a:r>
              <a:rPr lang="fr-FR" sz="3200" b="1" dirty="0">
                <a:solidFill>
                  <a:srgbClr val="000091"/>
                </a:solidFill>
              </a:rPr>
              <a:t> Le nettoyage et la désinfection des locaux et des matériels </a:t>
            </a:r>
          </a:p>
          <a:p>
            <a:pPr lvl="1" algn="ctr">
              <a:lnSpc>
                <a:spcPct val="150000"/>
              </a:lnSpc>
            </a:pPr>
            <a:r>
              <a:rPr lang="fr-FR" sz="3200" b="1" dirty="0">
                <a:solidFill>
                  <a:srgbClr val="000091"/>
                </a:solidFill>
              </a:rPr>
              <a:t> La formation, l’information et la communication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32537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946520" y="339480"/>
            <a:ext cx="7197120" cy="2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961920" algn="just">
              <a:lnSpc>
                <a:spcPct val="106000"/>
              </a:lnSpc>
              <a:spcAft>
                <a:spcPts val="799"/>
              </a:spcAft>
            </a:pPr>
            <a:r>
              <a:rPr lang="fr-FR" sz="1100" b="0" strike="noStrike" spc="-1" dirty="0">
                <a:solidFill>
                  <a:srgbClr val="000000"/>
                </a:solidFill>
                <a:latin typeface="Bookman Old Style"/>
                <a:ea typeface="Calibri"/>
              </a:rPr>
              <a:t> </a:t>
            </a:r>
            <a:endParaRPr lang="fr-FR" sz="1100" b="0" strike="noStrike" spc="-1" dirty="0"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1760258" y="893662"/>
            <a:ext cx="8290080" cy="680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endParaRPr lang="fr-FR" sz="4800" b="1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48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Conseils </a:t>
            </a:r>
            <a:r>
              <a:rPr lang="fr-FR" sz="48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pour les parents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48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6" name="TextShape 3"/>
          <p:cNvSpPr txBox="1"/>
          <p:nvPr/>
        </p:nvSpPr>
        <p:spPr>
          <a:xfrm>
            <a:off x="678873" y="2361063"/>
            <a:ext cx="10668000" cy="390119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800460" lvl="1" indent="-342900" algn="just">
              <a:lnSpc>
                <a:spcPct val="106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Lavage des mains avant et au retour de l’école</a:t>
            </a:r>
            <a:endParaRPr lang="fr-FR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460" lvl="1" indent="-342900" algn="just">
              <a:lnSpc>
                <a:spcPct val="106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Si votre enfant a une pathologie chronique, demandez l’avis de votre médecin traitant avant tout retour à l’école et sur la nécessité du port du masque à l’école</a:t>
            </a:r>
            <a:endParaRPr lang="fr-FR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460" lvl="1" indent="-342900" algn="just">
              <a:lnSpc>
                <a:spcPct val="106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Prise de température deux fois par jour : le matin et le soir</a:t>
            </a:r>
            <a:endParaRPr lang="fr-FR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460" lvl="1" indent="-342900" algn="just">
              <a:lnSpc>
                <a:spcPct val="106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En cas de température supérieure à 37°8, en cas de symptômes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(fièvre, maux de tête, signes digestifs, cutanés, perte d’odorat ou de goût…), garder l’enfant à domicile et </a:t>
            </a:r>
            <a:r>
              <a:rPr lang="fr-FR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prévenir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l’établissement scolaire. </a:t>
            </a:r>
            <a:r>
              <a:rPr lang="fr-FR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Contacter le médecin traitant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afin de réaliser un test de dépistage. Informer l’établissement scolaire si le diagnostic Covid-19 est confirmé par le test</a:t>
            </a:r>
            <a:r>
              <a:rPr lang="fr-FR" sz="2000" b="0" strike="noStrike" spc="-1" dirty="0">
                <a:solidFill>
                  <a:srgbClr val="000000"/>
                </a:solidFill>
                <a:latin typeface="Bookman Old Style"/>
                <a:ea typeface="Calibri"/>
              </a:rPr>
              <a:t>.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21" y="14495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935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741026" y="770760"/>
            <a:ext cx="9827280" cy="586152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1" u="sng" spc="-1" dirty="0">
                <a:solidFill>
                  <a:srgbClr val="000000"/>
                </a:solidFill>
                <a:latin typeface="Calibri"/>
              </a:rPr>
              <a:t>CAT pour un é</a:t>
            </a:r>
            <a:r>
              <a:rPr lang="fr-FR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lève présentant des signes pouvant évoquer une infection Covid-19 : 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</a:rPr>
              <a:t>L’isoler </a:t>
            </a:r>
            <a:r>
              <a:rPr lang="fr-FR" sz="2600" b="0" strike="noStrike" spc="-1" dirty="0">
                <a:solidFill>
                  <a:srgbClr val="000000"/>
                </a:solidFill>
                <a:latin typeface="Calibri"/>
              </a:rPr>
              <a:t>sous la surveillance d’un adulte dans une salle dédiée, non encombrée et facile à nettoyer avec point d’eau, en respectant </a:t>
            </a:r>
            <a:r>
              <a:rPr lang="fr-FR" sz="2600" spc="-1" dirty="0">
                <a:solidFill>
                  <a:srgbClr val="000000"/>
                </a:solidFill>
                <a:latin typeface="Calibri"/>
              </a:rPr>
              <a:t>bien les </a:t>
            </a:r>
            <a:r>
              <a:rPr lang="fr-FR" sz="2600" b="0" strike="noStrike" spc="-1" dirty="0">
                <a:solidFill>
                  <a:srgbClr val="000000"/>
                </a:solidFill>
                <a:latin typeface="Calibri"/>
              </a:rPr>
              <a:t>gestes barrière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0" strike="noStrike" spc="-1" dirty="0">
                <a:solidFill>
                  <a:srgbClr val="000000"/>
                </a:solidFill>
                <a:latin typeface="Calibri"/>
              </a:rPr>
              <a:t>Lui faire porter un </a:t>
            </a:r>
            <a:r>
              <a:rPr lang="fr-FR" sz="2600" b="1" strike="noStrike" spc="-1" dirty="0">
                <a:solidFill>
                  <a:srgbClr val="000000"/>
                </a:solidFill>
                <a:latin typeface="Calibri"/>
              </a:rPr>
              <a:t>masque</a:t>
            </a:r>
            <a:r>
              <a:rPr lang="fr-FR" sz="26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1" spc="-1" dirty="0">
                <a:solidFill>
                  <a:srgbClr val="000000"/>
                </a:solidFill>
                <a:latin typeface="Calibri"/>
              </a:rPr>
              <a:t>Prévenir la famille</a:t>
            </a:r>
            <a:r>
              <a:rPr lang="fr-FR" sz="2600" spc="-1" dirty="0">
                <a:solidFill>
                  <a:srgbClr val="000000"/>
                </a:solidFill>
                <a:latin typeface="Calibri"/>
              </a:rPr>
              <a:t>, qui contactera </a:t>
            </a:r>
            <a:r>
              <a:rPr lang="fr-FR" sz="2600" b="1" spc="-1" dirty="0">
                <a:solidFill>
                  <a:srgbClr val="000000"/>
                </a:solidFill>
                <a:latin typeface="Calibri"/>
              </a:rPr>
              <a:t>le médecin traitant</a:t>
            </a:r>
            <a:r>
              <a:rPr lang="fr-FR" sz="2600" spc="-1" dirty="0">
                <a:solidFill>
                  <a:srgbClr val="000000"/>
                </a:solidFill>
                <a:latin typeface="Calibri"/>
              </a:rPr>
              <a:t> afin de    réaliser un test de dépistage.</a:t>
            </a:r>
            <a:endParaRPr lang="fr-FR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</a:rPr>
              <a:t>Si les symptômes s’aggravent et au moindre doute contacter le SAMU (15)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1" spc="-1" dirty="0">
                <a:solidFill>
                  <a:srgbClr val="000000"/>
                </a:solidFill>
                <a:latin typeface="Calibri"/>
              </a:rPr>
              <a:t>Les locaux occupés par l’élève feront l’objet d’un nettoyage approfondi</a:t>
            </a:r>
            <a:endParaRPr lang="fr-FR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</a:rPr>
              <a:t>La famille informera l’établissement scolaire si le diagnostic Covid-19 est confirmé. </a:t>
            </a:r>
            <a:endParaRPr lang="fr-FR" sz="2600" b="1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</a:rPr>
              <a:t>L’élève ne pourra revenir qu’après un avis médical</a:t>
            </a:r>
            <a:endParaRPr lang="fr-FR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3" name="Image 3"/>
          <p:cNvPicPr/>
          <p:nvPr/>
        </p:nvPicPr>
        <p:blipFill>
          <a:blip r:embed="rId3"/>
          <a:stretch/>
        </p:blipFill>
        <p:spPr>
          <a:xfrm>
            <a:off x="104400" y="4631760"/>
            <a:ext cx="1500120" cy="200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880" y="960309"/>
            <a:ext cx="9143640" cy="60939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Numéros utiles: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595833" y="1830043"/>
            <a:ext cx="10972440" cy="4296561"/>
          </a:xfrm>
        </p:spPr>
        <p:txBody>
          <a:bodyPr/>
          <a:lstStyle/>
          <a:p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Equipe mobile sanitaire départementale, Mme OSTWALD :06 22 75 05 30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des questions d’ordre médical: le médecin ou l’infirmière scolaire de votre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école,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préférence par mail.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En cas d’urgence et d’impossibilité de joindre vos personnels médicaux: appeler le MPSFE au 03 88 45 92 01 /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Médecine de prévention du Bas-Rhin ( pour les personnels) :03 88 23 35 32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258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2" y="186426"/>
            <a:ext cx="4872954" cy="3882018"/>
          </a:xfrm>
          <a:prstGeom prst="rect">
            <a:avLst/>
          </a:prstGeom>
        </p:spPr>
      </p:pic>
      <p:sp>
        <p:nvSpPr>
          <p:cNvPr id="7" name="Sous-titre 6"/>
          <p:cNvSpPr>
            <a:spLocks noGrp="1"/>
          </p:cNvSpPr>
          <p:nvPr>
            <p:ph type="subTitle"/>
          </p:nvPr>
        </p:nvSpPr>
        <p:spPr>
          <a:xfrm>
            <a:off x="583325" y="5121940"/>
            <a:ext cx="11245282" cy="130907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Merci de participer à l’apprentissage par les élèves des gestes barrière</a:t>
            </a:r>
          </a:p>
          <a:p>
            <a:pPr marL="0" indent="0" algn="r">
              <a:buNone/>
            </a:pPr>
            <a:endParaRPr lang="fr-FR" dirty="0">
              <a:latin typeface="AR BERKLEY" panose="02000000000000000000" pitchFamily="2" charset="0"/>
            </a:endParaRPr>
          </a:p>
          <a:p>
            <a:pPr marL="0" indent="0" algn="r">
              <a:buNone/>
            </a:pPr>
            <a:r>
              <a:rPr lang="fr-FR" dirty="0">
                <a:latin typeface="AR BERKLEY" panose="02000000000000000000" pitchFamily="2" charset="0"/>
              </a:rPr>
              <a:t>Documentation: education.gouv.fr</a:t>
            </a:r>
          </a:p>
        </p:txBody>
      </p:sp>
    </p:spTree>
    <p:extLst>
      <p:ext uri="{BB962C8B-B14F-4D97-AF65-F5344CB8AC3E}">
        <p14:creationId xmlns:p14="http://schemas.microsoft.com/office/powerpoint/2010/main" val="15233223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838080" y="365040"/>
            <a:ext cx="6531711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Objectifs de cette formation</a:t>
            </a:r>
            <a:endParaRPr lang="fr-FR" sz="44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838080" y="2266559"/>
            <a:ext cx="10515240" cy="420247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Quelques rappels sur le Covid-19 et l’intérêt des gestes barrière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Apprendre et maîtriser les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gestes barrière 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Connaître et maîtriser les principes de la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distanciation physique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Connaître et maitriser le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lavage des mains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Apprendre et maîtriser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l'usage du masque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 (mise en place, retrait)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consignes avant de venir dans l’établissement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Conduites à tenir en cas d’élève symptomatique dans l’établissement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Numéros de téléphones utiles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97" y="126777"/>
            <a:ext cx="2139783" cy="21397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717840" y="122830"/>
            <a:ext cx="9913766" cy="928967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</a:rPr>
              <a:t>Comment se transmet-il ?</a:t>
            </a:r>
          </a:p>
        </p:txBody>
      </p:sp>
      <p:sp>
        <p:nvSpPr>
          <p:cNvPr id="259" name="TextShape 2"/>
          <p:cNvSpPr txBox="1"/>
          <p:nvPr/>
        </p:nvSpPr>
        <p:spPr>
          <a:xfrm>
            <a:off x="4649760" y="1394656"/>
            <a:ext cx="6904800" cy="5181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000" lnSpcReduction="20000"/>
          </a:bodyPr>
          <a:lstStyle/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</a:rPr>
              <a:t>Les coronavirus humains peuvent infecter le nez, la gorge et les poumons. C’est une maladie respiratoire. </a:t>
            </a: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</a:rPr>
              <a:t>Ils se propagent le plus souvent :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</a:rPr>
              <a:t>par les gouttelettes respiratoires générées lorsqu'une personne infectée tousse ou éternue </a:t>
            </a:r>
            <a:r>
              <a:rPr lang="fr-FR" sz="3200" spc="-1" dirty="0">
                <a:solidFill>
                  <a:srgbClr val="000000"/>
                </a:solidFill>
                <a:latin typeface="Calibri"/>
              </a:rPr>
              <a:t>ou lors d’une discussion à moins d’un mètre en face à face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</a:rPr>
              <a:t>par contact avec des surfaces infectées, suivi du contact de la main avec la bouche, le nez ou les yeux avant de se laver les mains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</a:rPr>
              <a:t>Les données probantes actuelles indiquent que la maladie se propage de personne à personne lorsqu'il y a un contact étroit entre des sujets.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70C0"/>
                </a:solidFill>
                <a:latin typeface="Calibri"/>
              </a:rPr>
              <a:t>Importance du respect des gestes barrières, de la distanciation physique, du port du masque 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839880" y="2057400"/>
            <a:ext cx="3396960" cy="2346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3233520" y="588330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3" y="2191983"/>
            <a:ext cx="3677163" cy="26857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48" y="2072495"/>
            <a:ext cx="5515037" cy="402805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23880" y="787122"/>
            <a:ext cx="9143640" cy="609398"/>
          </a:xfrm>
        </p:spPr>
        <p:txBody>
          <a:bodyPr/>
          <a:lstStyle/>
          <a:p>
            <a:r>
              <a:rPr lang="fr-FR" dirty="0"/>
              <a:t>  Quels sont les signes ?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54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Distanciation physique</a:t>
            </a:r>
            <a:endParaRPr lang="fr-FR" sz="54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1174036" y="1408350"/>
            <a:ext cx="10515240" cy="534729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Ce principe doit être décliné dans tous les contextes et tous les espaces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fr-FR" sz="2800" spc="-1" dirty="0"/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Parcours ou chaîne à organiser à l’arrivée des élèves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   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Respect d’une distanciation entre les élèves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 de plus d’un mètre dans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la classe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toilettes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	les récréations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la cour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	la restauration scolaire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	 	et lors de tous les déplacements 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Activités physiques  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Calibri"/>
              </a:rPr>
              <a:t>Distanciation plus grande pour les activités physiques, par exemple 5 mètres en cas de marche rapide, 10 mètres pour de la course 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1" name="Image 270"/>
          <p:cNvPicPr/>
          <p:nvPr/>
        </p:nvPicPr>
        <p:blipFill>
          <a:blip r:embed="rId3"/>
          <a:stretch/>
        </p:blipFill>
        <p:spPr>
          <a:xfrm>
            <a:off x="7796686" y="3425587"/>
            <a:ext cx="2889511" cy="1769696"/>
          </a:xfrm>
          <a:prstGeom prst="rect">
            <a:avLst/>
          </a:prstGeom>
          <a:ln>
            <a:noFill/>
          </a:ln>
        </p:spPr>
      </p:pic>
      <p:pic>
        <p:nvPicPr>
          <p:cNvPr id="6" name="Espace réservé du contenu 17"/>
          <p:cNvPicPr/>
          <p:nvPr/>
        </p:nvPicPr>
        <p:blipFill>
          <a:blip r:embed="rId4"/>
          <a:stretch/>
        </p:blipFill>
        <p:spPr>
          <a:xfrm>
            <a:off x="9483927" y="423081"/>
            <a:ext cx="1202270" cy="74575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L’application des gestes barrière	</a:t>
            </a:r>
            <a:endParaRPr lang="fr-FR" sz="4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838079" y="1825559"/>
            <a:ext cx="10869011" cy="467222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Ce sont les mesures de prévention individuelles les plus efficaces, à l’heure actuelle, contre la propagation du virus.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dirty="0"/>
              <a:t/>
            </a:r>
            <a:br>
              <a:rPr dirty="0"/>
            </a:b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6" name="Image 4"/>
          <p:cNvPicPr/>
          <p:nvPr/>
        </p:nvPicPr>
        <p:blipFill>
          <a:blip r:embed="rId2"/>
          <a:stretch/>
        </p:blipFill>
        <p:spPr>
          <a:xfrm>
            <a:off x="2008909" y="3236214"/>
            <a:ext cx="8645236" cy="29706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838080" y="365040"/>
            <a:ext cx="8032965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L’application des gestes barrière</a:t>
            </a:r>
            <a:endParaRPr lang="fr-FR" sz="4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368490" y="1719618"/>
            <a:ext cx="10508776" cy="488589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1.Lavage des mains systématique et pluriquotidien pendant au moins 30 secondes avec un séchage soigneux. 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2. Tousser et éternuer dans son coude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3. Se moucher dans un mouchoir à usage unique à jeter immédiatement dans une poubelle à ouverture sans contact manuel, ayant un sac poubelle qui sera éliminé et renouvelé chaque jour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4. Éviter de se toucher le visage ou le masque sans s’être lavé les mains au préalable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5. Limiter les contacts directs et indirects (c’est-à-dire par le contact avec les doigts)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6. Port du masque dans certaines situations et dès les premiers signes cliniques pouvant évoqués une infection par Covid-19 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7. Aérer les salles en grand régulièrement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(10 à 15 minutes toutes les deux heures)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7004">
            <a:off x="10663946" y="410676"/>
            <a:ext cx="1190079" cy="1507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243709" y="0"/>
            <a:ext cx="11376000" cy="102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000" lnSpcReduction="20000"/>
          </a:bodyPr>
          <a:lstStyle/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52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Le lavage des mains</a:t>
            </a:r>
            <a:endParaRPr lang="fr-FR" sz="52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925200" y="901440"/>
            <a:ext cx="10515240" cy="544752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Lavage des mains systématique et pluriquotidien pendant au moins 30 secondes avec un séchage soigneux.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 minima :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 l’arrivée dans l’école ;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Avant de rentrer en classe, notamment après les récréations ;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Avant et après chaque repas ;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Avant d’aller aux toilettes et après y être allé ;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Après s’être mouché, avoir toussé, avoir éternué ;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 soir avant de rentrer chez soi et dès l’arrivée au domicile.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1" name="Image 3"/>
          <p:cNvPicPr/>
          <p:nvPr/>
        </p:nvPicPr>
        <p:blipFill>
          <a:blip r:embed="rId2"/>
          <a:stretch/>
        </p:blipFill>
        <p:spPr>
          <a:xfrm>
            <a:off x="9764640" y="3870359"/>
            <a:ext cx="2025578" cy="185156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922</Words>
  <Application>Microsoft Office PowerPoint</Application>
  <PresentationFormat>Grand écran</PresentationFormat>
  <Paragraphs>125</Paragraphs>
  <Slides>23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AR BERKLEY</vt:lpstr>
      <vt:lpstr>Arial</vt:lpstr>
      <vt:lpstr>Bookman Old Style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Les 5 fondamentaux du protocole sanitaire : </vt:lpstr>
      <vt:lpstr>Présentation PowerPoint</vt:lpstr>
      <vt:lpstr>Présentation PowerPoint</vt:lpstr>
      <vt:lpstr>  Quels sont les signes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Numéros utiles: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gestes barrières et mesures d’hygiène</dc:title>
  <dc:subject/>
  <dc:creator>mtotal</dc:creator>
  <dc:description/>
  <cp:lastModifiedBy>lsteeger</cp:lastModifiedBy>
  <cp:revision>98</cp:revision>
  <dcterms:created xsi:type="dcterms:W3CDTF">2020-05-05T10:42:49Z</dcterms:created>
  <dcterms:modified xsi:type="dcterms:W3CDTF">2020-05-15T12:40:48Z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